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022600" y="932815"/>
            <a:ext cx="8331200" cy="1325880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三"/>
          <p:cNvPicPr>
            <a:picLocks noChangeAspect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667000"/>
            <a:ext cx="12192000" cy="1524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1400" y="2985135"/>
            <a:ext cx="7018020" cy="88709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1523365"/>
            <a:ext cx="10304145" cy="381190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9021" y="2904453"/>
            <a:ext cx="9749118" cy="887095"/>
          </a:xfrm>
        </p:spPr>
        <p:txBody>
          <a:bodyPr>
            <a:normAutofit/>
          </a:bodyPr>
          <a:lstStyle/>
          <a:p>
            <a:r>
              <a:rPr lang="en-US" altLang="zh-CN" sz="3110" smtClean="0"/>
              <a:t>1. 《</a:t>
            </a:r>
            <a:r>
              <a:rPr lang="zh-CN" altLang="en-US" sz="3110" smtClean="0"/>
              <a:t>古诗词三首</a:t>
            </a:r>
            <a:r>
              <a:rPr lang="en-US" altLang="zh-CN" sz="3110" smtClean="0"/>
              <a:t>——</a:t>
            </a:r>
            <a:r>
              <a:rPr lang="zh-CN" altLang="en-US" sz="3110" smtClean="0"/>
              <a:t>四时田园杂兴（其二十五）</a:t>
            </a:r>
            <a:r>
              <a:rPr lang="en-US" altLang="zh-CN" sz="3110" smtClean="0"/>
              <a:t>》</a:t>
            </a:r>
            <a:endParaRPr lang="zh-CN" altLang="en-US" sz="311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占位符 2"/>
          <p:cNvSpPr txBox="1"/>
          <p:nvPr/>
        </p:nvSpPr>
        <p:spPr>
          <a:xfrm>
            <a:off x="508635" y="965200"/>
            <a:ext cx="8743950" cy="68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3000"/>
              </a:lnSpc>
            </a:pPr>
            <a:r>
              <a:rPr lang="en-US" altLang="zh-CN" sz="2200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朗读以下三首《四时田园杂兴》，体会不同的田园生活和</a:t>
            </a:r>
            <a:r>
              <a:rPr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心情</a:t>
            </a:r>
            <a:r>
              <a:rPr lang="zh-CN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200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598170" y="2235200"/>
            <a:ext cx="3062605" cy="299085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四时田园杂兴</a:t>
            </a:r>
            <a:endParaRPr lang="zh-CN" altLang="en-US" b="1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（宋）范成大</a:t>
            </a:r>
            <a:endParaRPr lang="zh-CN" altLang="en-US" b="1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昼出耕耘夜绩麻，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村庄儿女各当家。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童孙未解供耕织，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也傍桑阴学种瓜。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文本占位符 2"/>
          <p:cNvSpPr>
            <a:spLocks noGrp="1"/>
          </p:cNvSpPr>
          <p:nvPr/>
        </p:nvSpPr>
        <p:spPr>
          <a:xfrm>
            <a:off x="4442460" y="2213610"/>
            <a:ext cx="3062605" cy="299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四时田园杂兴</a:t>
            </a:r>
            <a:endParaRPr lang="zh-CN" altLang="en-US" b="1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（宋）范成大</a:t>
            </a:r>
            <a:endParaRPr lang="zh-CN" altLang="en-US" b="1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租船满载候开仓</a:t>
            </a:r>
            <a:r>
              <a:rPr lang="en-US" altLang="zh-CN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endParaRPr lang="en-US" altLang="zh-CN" b="1" smtClean="0">
              <a:solidFill>
                <a:srgbClr val="D8B66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粒粒如珠白似霜</a:t>
            </a:r>
            <a:r>
              <a:rPr lang="en-US" altLang="zh-CN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endParaRPr lang="zh-CN" altLang="en-US" b="1" smtClean="0">
              <a:solidFill>
                <a:srgbClr val="D8B66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不惜两钟输一斛</a:t>
            </a:r>
            <a:r>
              <a:rPr lang="en-US" altLang="zh-CN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endParaRPr lang="en-US" altLang="zh-CN" b="1" smtClean="0">
              <a:solidFill>
                <a:srgbClr val="D8B66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尚赢糠核饱儿郎</a:t>
            </a:r>
            <a:r>
              <a:rPr lang="en-US" altLang="zh-CN" b="1" smtClean="0">
                <a:solidFill>
                  <a:srgbClr val="D8B66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endParaRPr lang="en-US" altLang="zh-CN" b="1" smtClean="0">
              <a:solidFill>
                <a:srgbClr val="D8B66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文本占位符 2"/>
          <p:cNvSpPr>
            <a:spLocks noGrp="1"/>
          </p:cNvSpPr>
          <p:nvPr/>
        </p:nvSpPr>
        <p:spPr>
          <a:xfrm>
            <a:off x="8343265" y="2213610"/>
            <a:ext cx="3062605" cy="299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四时田园杂兴</a:t>
            </a:r>
            <a:endParaRPr lang="zh-CN" altLang="en-US" b="1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（宋）范成大</a:t>
            </a:r>
            <a:endParaRPr lang="zh-CN" altLang="en-US" b="1" smtClean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乌鸟投林过客稀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endParaRPr lang="en-US" altLang="zh-CN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前山烟暝到柴扉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小童一棹舟如叶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endParaRPr lang="en-US" altLang="zh-CN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独自编阑鸭阵归。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占位符 2"/>
          <p:cNvSpPr txBox="1"/>
          <p:nvPr/>
        </p:nvSpPr>
        <p:spPr>
          <a:xfrm>
            <a:off x="1475740" y="2058035"/>
            <a:ext cx="8932545" cy="2422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3000"/>
              </a:lnSpc>
            </a:pPr>
            <a:r>
              <a:rPr lang="en-US" altLang="zh-CN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小结：</a:t>
            </a:r>
            <a:endParaRPr lang="zh-CN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indent="609600" fontAlgn="auto">
              <a:lnSpc>
                <a:spcPts val="3000"/>
              </a:lnSpc>
            </a:pP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乡村是那么恬美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秀丽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处处洋溢着一种平和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宁静的气氛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历史上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许多诗人以乡村生活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田园风光为主题留下了不朽的诗篇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这类诗就叫田园诗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同学们课下可以继续搜集品读更多诗人创作的田园诗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315700" y="104775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1076325" y="2987675"/>
            <a:ext cx="10706735" cy="882650"/>
          </a:xfrm>
        </p:spPr>
        <p:txBody>
          <a:bodyPr>
            <a:noAutofit/>
          </a:bodyPr>
          <a:lstStyle/>
          <a:p>
            <a:pPr algn="l"/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同学们，看到</a:t>
            </a:r>
            <a:r>
              <a:rPr lang="zh-CN" altLang="en-US" sz="2800" b="1" smtClean="0">
                <a:solidFill>
                  <a:srgbClr val="A71A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“田园”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这个词，你的脑海中会浮现出哪些画面？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3726815" y="1881505"/>
            <a:ext cx="4737100" cy="326834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四时田园杂兴（其二十五）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（宋）范成大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梅子金黄杏子肥，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麦花雪白菜花稀。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日长篱落无人过，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惟有蜻蜓蛱蝶飞。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3949700" y="2356485"/>
            <a:ext cx="732155" cy="10795"/>
          </a:xfrm>
          <a:prstGeom prst="line">
            <a:avLst/>
          </a:prstGeom>
          <a:ln>
            <a:solidFill>
              <a:srgbClr val="A71A55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5725160" y="1447800"/>
            <a:ext cx="532765" cy="432435"/>
          </a:xfrm>
          <a:prstGeom prst="straightConnector1">
            <a:avLst/>
          </a:prstGeom>
          <a:ln>
            <a:solidFill>
              <a:srgbClr val="A71A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208780" y="1045845"/>
            <a:ext cx="1330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A71A55"/>
                </a:solidFill>
              </a:rPr>
              <a:t>一年四季</a:t>
            </a:r>
            <a:endParaRPr lang="zh-CN" altLang="en-US">
              <a:solidFill>
                <a:srgbClr val="A71A55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408295" y="2345690"/>
            <a:ext cx="732155" cy="10795"/>
          </a:xfrm>
          <a:prstGeom prst="line">
            <a:avLst/>
          </a:prstGeom>
          <a:ln>
            <a:solidFill>
              <a:srgbClr val="A71A55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4237355" y="1447800"/>
            <a:ext cx="532765" cy="432435"/>
          </a:xfrm>
          <a:prstGeom prst="straightConnector1">
            <a:avLst/>
          </a:prstGeom>
          <a:ln>
            <a:solidFill>
              <a:srgbClr val="A71A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764530" y="1067435"/>
            <a:ext cx="2252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A71A55"/>
                </a:solidFill>
              </a:rPr>
              <a:t>xìng   </a:t>
            </a:r>
            <a:r>
              <a:rPr lang="zh-CN" altLang="en-US">
                <a:solidFill>
                  <a:srgbClr val="A71A55"/>
                </a:solidFill>
              </a:rPr>
              <a:t>随感</a:t>
            </a:r>
            <a:endParaRPr lang="zh-CN" altLang="en-US">
              <a:solidFill>
                <a:srgbClr val="A71A55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99"/>
          <p:cNvSpPr txBox="1"/>
          <p:nvPr/>
        </p:nvSpPr>
        <p:spPr>
          <a:xfrm>
            <a:off x="681990" y="2265680"/>
            <a:ext cx="688276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609600" fontAlgn="auto">
              <a:lnSpc>
                <a:spcPts val="3000"/>
              </a:lnSpc>
            </a:pPr>
            <a:r>
              <a:rPr sz="2400" b="1">
                <a:solidFill>
                  <a:srgbClr val="A71A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范成大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1126—1193</a:t>
            </a:r>
            <a:r>
              <a:rPr lang="zh-CN" altLang="en-US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南宋诗人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字致能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号称石湖居士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谥文穆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汉族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平江吴县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今江苏苏州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他先从江西派入手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后学习中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晚唐诗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继承了白居易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王建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张籍等诗人新乐府的现实主义风格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终于自成一家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诗作平易浅显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清新妩媚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选题广泛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以反映农村社会生活内容的作品成就最高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他与杨万里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陆游</a:t>
            </a:r>
            <a:r>
              <a:rPr lang="zh-CN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尤袤合称南宋</a:t>
            </a:r>
            <a:r>
              <a:rPr lang="en-US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中兴四大诗人</a:t>
            </a:r>
            <a:r>
              <a:rPr lang="en-US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216900" y="1389380"/>
            <a:ext cx="3044825" cy="4312920"/>
          </a:xfrm>
          <a:prstGeom prst="rect">
            <a:avLst/>
          </a:prstGeom>
        </p:spPr>
      </p:pic>
      <p:sp>
        <p:nvSpPr>
          <p:cNvPr id="6" name="文本占位符 2"/>
          <p:cNvSpPr txBox="1"/>
          <p:nvPr/>
        </p:nvSpPr>
        <p:spPr>
          <a:xfrm>
            <a:off x="1435735" y="1389380"/>
            <a:ext cx="4138295" cy="560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你们了解范成大吗？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>
            <a:spLocks noChangeArrowheads="1"/>
          </p:cNvSpPr>
          <p:nvPr/>
        </p:nvSpPr>
        <p:spPr bwMode="auto">
          <a:xfrm>
            <a:off x="4693285" y="1959610"/>
            <a:ext cx="83439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ea typeface="GB Pinyinok-B" pitchFamily="2" charset="-122"/>
                <a:cs typeface="+mn-lt"/>
                <a:sym typeface="宋体" panose="02010600030101010101" pitchFamily="2" charset="-122"/>
              </a:rPr>
              <a:t>xī</a:t>
            </a:r>
            <a:endParaRPr lang="en-US" altLang="zh-CN" sz="3600">
              <a:solidFill>
                <a:srgbClr val="000000"/>
              </a:solidFill>
              <a:ea typeface="GB Pinyinok-B" pitchFamily="2" charset="-122"/>
              <a:cs typeface="+mn-lt"/>
              <a:sym typeface="宋体" panose="02010600030101010101" pitchFamily="2" charset="-122"/>
            </a:endParaRPr>
          </a:p>
        </p:txBody>
      </p:sp>
      <p:sp>
        <p:nvSpPr>
          <p:cNvPr id="97" name="矩形 96"/>
          <p:cNvSpPr>
            <a:spLocks noChangeArrowheads="1"/>
          </p:cNvSpPr>
          <p:nvPr/>
        </p:nvSpPr>
        <p:spPr bwMode="auto">
          <a:xfrm>
            <a:off x="6907530" y="1894840"/>
            <a:ext cx="136271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ea typeface="GB Pinyinok-B" pitchFamily="2" charset="-122"/>
                <a:cs typeface="+mn-lt"/>
                <a:sym typeface="宋体" panose="02010600030101010101" pitchFamily="2" charset="-122"/>
              </a:rPr>
              <a:t>qīng</a:t>
            </a:r>
            <a:endParaRPr lang="en-US" altLang="zh-CN" sz="3600">
              <a:solidFill>
                <a:srgbClr val="000000"/>
              </a:solidFill>
              <a:ea typeface="GB Pinyinok-B" pitchFamily="2" charset="-122"/>
              <a:cs typeface="+mn-lt"/>
              <a:sym typeface="宋体" panose="02010600030101010101" pitchFamily="2" charset="-122"/>
            </a:endParaRPr>
          </a:p>
        </p:txBody>
      </p:sp>
      <p:sp>
        <p:nvSpPr>
          <p:cNvPr id="88" name="文本框 64"/>
          <p:cNvSpPr txBox="1">
            <a:spLocks noChangeArrowheads="1"/>
          </p:cNvSpPr>
          <p:nvPr/>
        </p:nvSpPr>
        <p:spPr bwMode="auto">
          <a:xfrm>
            <a:off x="9291083" y="2599611"/>
            <a:ext cx="878681" cy="115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7200" b="1">
                <a:solidFill>
                  <a:srgbClr val="A71A5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蜓</a:t>
            </a:r>
            <a:endParaRPr lang="zh-CN" altLang="en-US" sz="7200" b="1">
              <a:solidFill>
                <a:srgbClr val="A71A5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矩形 94"/>
          <p:cNvSpPr>
            <a:spLocks noChangeArrowheads="1"/>
          </p:cNvSpPr>
          <p:nvPr/>
        </p:nvSpPr>
        <p:spPr bwMode="auto">
          <a:xfrm>
            <a:off x="1820545" y="1951911"/>
            <a:ext cx="681038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ea typeface="GB Pinyinok-B" pitchFamily="2" charset="-122"/>
                <a:cs typeface="+mn-lt"/>
                <a:sym typeface="宋体" panose="02010600030101010101" pitchFamily="2" charset="-122"/>
              </a:rPr>
              <a:t>zá</a:t>
            </a:r>
            <a:endParaRPr lang="en-US" altLang="zh-CN" sz="3600">
              <a:solidFill>
                <a:srgbClr val="000000"/>
              </a:solidFill>
              <a:ea typeface="GB Pinyinok-B" pitchFamily="2" charset="-122"/>
              <a:cs typeface="+mn-lt"/>
              <a:sym typeface="宋体" panose="02010600030101010101" pitchFamily="2" charset="-122"/>
            </a:endParaRPr>
          </a:p>
        </p:txBody>
      </p:sp>
      <p:sp>
        <p:nvSpPr>
          <p:cNvPr id="87" name="文本框 64"/>
          <p:cNvSpPr txBox="1">
            <a:spLocks noChangeArrowheads="1"/>
          </p:cNvSpPr>
          <p:nvPr/>
        </p:nvSpPr>
        <p:spPr bwMode="auto">
          <a:xfrm>
            <a:off x="7015877" y="2632313"/>
            <a:ext cx="842963" cy="115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7200" b="1">
                <a:solidFill>
                  <a:srgbClr val="A71A5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蜻</a:t>
            </a:r>
            <a:endParaRPr lang="zh-CN" altLang="en-US" sz="7200" b="1">
              <a:solidFill>
                <a:srgbClr val="A71A5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1620361" y="2663984"/>
            <a:ext cx="671513" cy="115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7200" b="1">
                <a:solidFill>
                  <a:srgbClr val="A71A5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杂</a:t>
            </a:r>
            <a:endParaRPr lang="zh-CN" altLang="en-US" sz="7200" b="1">
              <a:solidFill>
                <a:srgbClr val="A71A5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4434841" y="2599849"/>
            <a:ext cx="745331" cy="115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7200" b="1">
                <a:solidFill>
                  <a:srgbClr val="A71A5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稀</a:t>
            </a:r>
            <a:endParaRPr lang="zh-CN" altLang="en-US" sz="7200" b="1">
              <a:solidFill>
                <a:srgbClr val="A71A5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85"/>
          <p:cNvGrpSpPr/>
          <p:nvPr/>
        </p:nvGrpSpPr>
        <p:grpSpPr>
          <a:xfrm>
            <a:off x="1574800" y="2618740"/>
            <a:ext cx="1172845" cy="1153160"/>
            <a:chOff x="714348" y="428604"/>
            <a:chExt cx="1000132" cy="1000926"/>
          </a:xfrm>
        </p:grpSpPr>
        <p:sp>
          <p:nvSpPr>
            <p:cNvPr id="4" name="矩形 3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12" name="直接连接符 11"/>
            <p:cNvCxnSpPr>
              <a:stCxn id="4" idx="0"/>
              <a:endCxn id="4" idx="2"/>
            </p:cNvCxnSpPr>
            <p:nvPr/>
          </p:nvCxnSpPr>
          <p:spPr>
            <a:xfrm rot="16200000" flipH="1">
              <a:off x="714744" y="928303"/>
              <a:ext cx="999339" cy="311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4" idx="1"/>
              <a:endCxn id="4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85"/>
          <p:cNvGrpSpPr/>
          <p:nvPr/>
        </p:nvGrpSpPr>
        <p:grpSpPr>
          <a:xfrm>
            <a:off x="4351020" y="2595880"/>
            <a:ext cx="1172845" cy="1153160"/>
            <a:chOff x="714348" y="428604"/>
            <a:chExt cx="1000132" cy="1000926"/>
          </a:xfrm>
        </p:grpSpPr>
        <p:sp>
          <p:nvSpPr>
            <p:cNvPr id="14" name="矩形 13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16" name="直接连接符 15"/>
            <p:cNvCxnSpPr>
              <a:stCxn id="14" idx="0"/>
              <a:endCxn id="14" idx="2"/>
            </p:cNvCxnSpPr>
            <p:nvPr/>
          </p:nvCxnSpPr>
          <p:spPr>
            <a:xfrm rot="16200000" flipH="1">
              <a:off x="714744" y="928303"/>
              <a:ext cx="999339" cy="311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4" idx="1"/>
              <a:endCxn id="14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85"/>
          <p:cNvGrpSpPr/>
          <p:nvPr/>
        </p:nvGrpSpPr>
        <p:grpSpPr>
          <a:xfrm>
            <a:off x="6905625" y="2620645"/>
            <a:ext cx="1172845" cy="1153160"/>
            <a:chOff x="714348" y="428604"/>
            <a:chExt cx="1000132" cy="1000926"/>
          </a:xfrm>
        </p:grpSpPr>
        <p:sp>
          <p:nvSpPr>
            <p:cNvPr id="19" name="矩形 18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20" name="直接连接符 19"/>
            <p:cNvCxnSpPr>
              <a:stCxn id="19" idx="0"/>
              <a:endCxn id="19" idx="2"/>
            </p:cNvCxnSpPr>
            <p:nvPr/>
          </p:nvCxnSpPr>
          <p:spPr>
            <a:xfrm rot="16200000" flipH="1">
              <a:off x="714744" y="928303"/>
              <a:ext cx="999339" cy="311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19" idx="1"/>
              <a:endCxn id="19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85"/>
          <p:cNvGrpSpPr/>
          <p:nvPr/>
        </p:nvGrpSpPr>
        <p:grpSpPr>
          <a:xfrm>
            <a:off x="9220200" y="2618740"/>
            <a:ext cx="1172845" cy="1153160"/>
            <a:chOff x="714348" y="428604"/>
            <a:chExt cx="1000132" cy="1000926"/>
          </a:xfrm>
        </p:grpSpPr>
        <p:sp>
          <p:nvSpPr>
            <p:cNvPr id="29" name="矩形 28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30" name="直接连接符 29"/>
            <p:cNvCxnSpPr>
              <a:stCxn id="29" idx="0"/>
              <a:endCxn id="29" idx="2"/>
            </p:cNvCxnSpPr>
            <p:nvPr/>
          </p:nvCxnSpPr>
          <p:spPr>
            <a:xfrm rot="16200000" flipH="1">
              <a:off x="714744" y="928303"/>
              <a:ext cx="999339" cy="311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9" idx="1"/>
              <a:endCxn id="29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矩形 97"/>
          <p:cNvSpPr>
            <a:spLocks noChangeArrowheads="1"/>
          </p:cNvSpPr>
          <p:nvPr/>
        </p:nvSpPr>
        <p:spPr bwMode="auto">
          <a:xfrm>
            <a:off x="9278620" y="1918970"/>
            <a:ext cx="105600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>
                <a:cs typeface="+mn-lt"/>
              </a:rPr>
              <a:t>tíng</a:t>
            </a:r>
            <a:endParaRPr lang="en-US" altLang="zh-CN" sz="3600">
              <a:solidFill>
                <a:srgbClr val="000000"/>
              </a:solidFill>
              <a:ea typeface="GB Pinyinok-B" pitchFamily="2" charset="-122"/>
              <a:cs typeface="+mn-lt"/>
              <a:sym typeface="宋体" panose="02010600030101010101" pitchFamily="2" charset="-122"/>
            </a:endParaRPr>
          </a:p>
        </p:txBody>
      </p:sp>
      <p:sp>
        <p:nvSpPr>
          <p:cNvPr id="115" name="文本框 114"/>
          <p:cNvSpPr txBox="1">
            <a:spLocks noChangeArrowheads="1"/>
          </p:cNvSpPr>
          <p:nvPr/>
        </p:nvSpPr>
        <p:spPr bwMode="auto">
          <a:xfrm>
            <a:off x="1820784" y="4065429"/>
            <a:ext cx="800100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D8B665"/>
                </a:solidFill>
                <a:latin typeface="微软雅黑" panose="020B0503020204020204" charset="-122"/>
                <a:ea typeface="微软雅黑" panose="020B0503020204020204" charset="-122"/>
              </a:rPr>
              <a:t>杂物</a:t>
            </a:r>
            <a:endParaRPr lang="zh-CN" altLang="en-US" sz="2100">
              <a:solidFill>
                <a:srgbClr val="D8B665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D8B665"/>
                </a:solidFill>
                <a:latin typeface="微软雅黑" panose="020B0503020204020204" charset="-122"/>
                <a:ea typeface="微软雅黑" panose="020B0503020204020204" charset="-122"/>
              </a:rPr>
              <a:t>杂志</a:t>
            </a:r>
            <a:endParaRPr lang="zh-CN" altLang="en-US" sz="2100">
              <a:solidFill>
                <a:srgbClr val="D8B66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文本框 115"/>
          <p:cNvSpPr txBox="1">
            <a:spLocks noChangeArrowheads="1"/>
          </p:cNvSpPr>
          <p:nvPr/>
        </p:nvSpPr>
        <p:spPr bwMode="auto">
          <a:xfrm>
            <a:off x="4537790" y="4064953"/>
            <a:ext cx="798909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D8B665"/>
                </a:solidFill>
                <a:latin typeface="微软雅黑" panose="020B0503020204020204" charset="-122"/>
                <a:ea typeface="微软雅黑" panose="020B0503020204020204" charset="-122"/>
              </a:rPr>
              <a:t>稀疏</a:t>
            </a:r>
            <a:endParaRPr lang="zh-CN" altLang="en-US" sz="2100">
              <a:solidFill>
                <a:srgbClr val="D8B665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D8B665"/>
                </a:solidFill>
                <a:latin typeface="微软雅黑" panose="020B0503020204020204" charset="-122"/>
                <a:ea typeface="微软雅黑" panose="020B0503020204020204" charset="-122"/>
              </a:rPr>
              <a:t>稀少</a:t>
            </a:r>
            <a:endParaRPr lang="zh-CN" altLang="en-US" sz="2100">
              <a:solidFill>
                <a:srgbClr val="D8B66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7" name="文本框 116"/>
          <p:cNvSpPr txBox="1">
            <a:spLocks noChangeArrowheads="1"/>
          </p:cNvSpPr>
          <p:nvPr/>
        </p:nvSpPr>
        <p:spPr bwMode="auto">
          <a:xfrm>
            <a:off x="7091998" y="4065112"/>
            <a:ext cx="798910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D8B665"/>
                </a:solidFill>
                <a:latin typeface="微软雅黑" panose="020B0503020204020204" charset="-122"/>
                <a:ea typeface="微软雅黑" panose="020B0503020204020204" charset="-122"/>
              </a:rPr>
              <a:t>蜻蜓</a:t>
            </a:r>
            <a:endParaRPr lang="zh-CN" altLang="en-US" sz="2100">
              <a:solidFill>
                <a:srgbClr val="D8B665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10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9407208" y="4065112"/>
            <a:ext cx="798910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D8B665"/>
                </a:solidFill>
                <a:latin typeface="微软雅黑" panose="020B0503020204020204" charset="-122"/>
                <a:ea typeface="微软雅黑" panose="020B0503020204020204" charset="-122"/>
              </a:rPr>
              <a:t>蜻蜓</a:t>
            </a:r>
            <a:endParaRPr lang="zh-CN" altLang="en-US" sz="2100">
              <a:solidFill>
                <a:srgbClr val="D8B665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100">
              <a:solidFill>
                <a:srgbClr val="2E75B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占位符 2"/>
          <p:cNvSpPr txBox="1"/>
          <p:nvPr/>
        </p:nvSpPr>
        <p:spPr>
          <a:xfrm>
            <a:off x="744220" y="933450"/>
            <a:ext cx="1876425" cy="403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学习生字：</a:t>
            </a:r>
            <a:endParaRPr lang="en-US" altLang="zh-CN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2"/>
          <p:cNvSpPr txBox="1"/>
          <p:nvPr/>
        </p:nvSpPr>
        <p:spPr>
          <a:xfrm>
            <a:off x="3727450" y="4943475"/>
            <a:ext cx="6125845" cy="11360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3000"/>
              </a:lnSpc>
            </a:pPr>
            <a:r>
              <a:rPr lang="en-US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听录音，画出节奏停顿。</a:t>
            </a:r>
            <a:endParaRPr lang="zh-CN" altLang="en-US" sz="2200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朗读并</a:t>
            </a:r>
            <a:r>
              <a:rPr lang="en-US" altLang="zh-CN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借助注释和插图理解诗</a:t>
            </a:r>
            <a:r>
              <a:rPr lang="zh-CN" altLang="en-US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句</a:t>
            </a:r>
            <a:r>
              <a:rPr lang="en-US" altLang="zh-CN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大意</a:t>
            </a:r>
            <a:r>
              <a:rPr lang="zh-CN" altLang="en-US" sz="2200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200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"/>
          </p:nvPr>
        </p:nvSpPr>
        <p:spPr>
          <a:xfrm>
            <a:off x="3727450" y="1137920"/>
            <a:ext cx="4737100" cy="326834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四时田园杂兴（其二十五）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（宋）范成大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梅子金黄杏子肥，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麦花雪白菜花稀。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日长篱落无人过，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惟有蜻蜓蛱蝶飞。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8630"/>
            <a:ext cx="2761615" cy="1999615"/>
          </a:xfrm>
          <a:prstGeom prst="rect">
            <a:avLst/>
          </a:prstGeom>
        </p:spPr>
      </p:pic>
      <p:sp>
        <p:nvSpPr>
          <p:cNvPr id="33" name="文本占位符 2"/>
          <p:cNvSpPr txBox="1"/>
          <p:nvPr/>
        </p:nvSpPr>
        <p:spPr>
          <a:xfrm>
            <a:off x="2454275" y="2789555"/>
            <a:ext cx="7745730" cy="21678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3000"/>
              </a:lnSpc>
            </a:pPr>
            <a:r>
              <a:rPr lang="en-US" altLang="zh-CN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思考：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梅子金黄杏子</a:t>
            </a:r>
            <a:r>
              <a:rPr lang="zh-CN" altLang="en-US" b="1" u="sng" smtClean="0">
                <a:solidFill>
                  <a:srgbClr val="A71A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肥</a:t>
            </a: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，麦花雪白菜花</a:t>
            </a:r>
            <a:r>
              <a:rPr lang="zh-CN" altLang="en-US" b="1" u="sng" smtClean="0">
                <a:solidFill>
                  <a:srgbClr val="A71A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稀</a:t>
            </a: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1.诗句中描述了哪几种景物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这几种景物有什么特点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2.“肥”“稀”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可以用其他字替代吗？并说明理由。</a:t>
            </a: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有感情的朗读这首诗。</a:t>
            </a:r>
            <a:endParaRPr lang="en-US" altLang="zh-CN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图片 2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9090" y="4566920"/>
            <a:ext cx="2962910" cy="19386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占位符 2"/>
          <p:cNvSpPr txBox="1"/>
          <p:nvPr/>
        </p:nvSpPr>
        <p:spPr>
          <a:xfrm>
            <a:off x="2378075" y="2533650"/>
            <a:ext cx="8123555" cy="21678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3000"/>
              </a:lnSpc>
            </a:pPr>
            <a:r>
              <a:rPr lang="en-US" altLang="zh-CN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altLang="en-US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思考：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日长篱落无人过</a:t>
            </a:r>
            <a:r>
              <a:rPr 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惟有蜻蜓蛱蝶飞</a:t>
            </a:r>
            <a:r>
              <a:rPr 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en-US" alt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endParaRPr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说一说你对这句诗的理解。</a:t>
            </a: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小组讨论：为什么篱笆边没有行人，他们都到哪儿去了？</a:t>
            </a: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lnSpc>
                <a:spcPts val="3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体会作者想要表达的思想感情。</a:t>
            </a: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1010"/>
            <a:ext cx="2529840" cy="18408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E8E8E8">
                  <a:alpha val="100000"/>
                </a:srgbClr>
              </a:clrFrom>
              <a:clrTo>
                <a:srgbClr val="E8E8E8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0772" y="1047896"/>
            <a:ext cx="706755" cy="689917"/>
          </a:xfrm>
          <a:prstGeom prst="roundRect">
            <a:avLst/>
          </a:prstGeom>
        </p:spPr>
      </p:pic>
      <p:pic>
        <p:nvPicPr>
          <p:cNvPr id="3" name="图片 2" descr="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470" y="4701540"/>
            <a:ext cx="2462530" cy="180467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占位符 2"/>
          <p:cNvSpPr txBox="1"/>
          <p:nvPr/>
        </p:nvSpPr>
        <p:spPr>
          <a:xfrm>
            <a:off x="2683510" y="2953385"/>
            <a:ext cx="6824980" cy="735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3000"/>
              </a:lnSpc>
            </a:pPr>
            <a:r>
              <a:rPr lang="en-US" altLang="zh-CN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b="1" smtClean="0">
                <a:solidFill>
                  <a:srgbClr val="A71A55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背诵并默写本首诗，看谁背得又快写得又好？</a:t>
            </a:r>
            <a:endParaRPr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b="1" smtClean="0">
              <a:solidFill>
                <a:srgbClr val="A71A55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8115,&quot;width&quot;:5730}"/>
  <p:tag name="REFSHAPE" val="543514100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844</Words>
  <Application>WPS 演示</Application>
  <PresentationFormat/>
  <Paragraphs>102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华文楷体</vt:lpstr>
      <vt:lpstr>GB Pinyinok-B</vt:lpstr>
      <vt:lpstr>楷体</vt:lpstr>
      <vt:lpstr>微软雅黑</vt:lpstr>
      <vt:lpstr>Calibri</vt:lpstr>
      <vt:lpstr>Arial Unicode MS</vt:lpstr>
      <vt:lpstr>Office 主题</vt:lpstr>
      <vt:lpstr>1. 《古诗词三首——四时田园杂兴（其二十五）》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2021-05-14T14:35:00Z</cp:lastPrinted>
  <dcterms:created xsi:type="dcterms:W3CDTF">2021-05-14T14:35:00Z</dcterms:created>
  <dcterms:modified xsi:type="dcterms:W3CDTF">2021-10-18T04:19:14Z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37043577913140B4A863211A51BAF209</vt:lpwstr>
  </property>
  <property fmtid="{D5CDD505-2E9C-101B-9397-08002B2CF9AE}" pid="7" name="KSOProductBuildVer">
    <vt:lpwstr>2052-11.1.0.10938</vt:lpwstr>
  </property>
</Properties>
</file>